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7" r:id="rId2"/>
    <p:sldId id="263" r:id="rId3"/>
    <p:sldId id="264" r:id="rId4"/>
    <p:sldId id="266" r:id="rId5"/>
    <p:sldId id="267" r:id="rId6"/>
    <p:sldId id="268" r:id="rId7"/>
    <p:sldId id="269" r:id="rId8"/>
    <p:sldId id="272" r:id="rId9"/>
    <p:sldId id="273" r:id="rId10"/>
    <p:sldId id="275" r:id="rId11"/>
    <p:sldId id="274" r:id="rId12"/>
    <p:sldId id="276" r:id="rId13"/>
    <p:sldId id="279" r:id="rId14"/>
    <p:sldId id="280" r:id="rId15"/>
    <p:sldId id="281" r:id="rId16"/>
    <p:sldId id="282" r:id="rId17"/>
    <p:sldId id="289" r:id="rId18"/>
    <p:sldId id="290" r:id="rId19"/>
    <p:sldId id="288" r:id="rId20"/>
    <p:sldId id="284" r:id="rId21"/>
    <p:sldId id="285" r:id="rId22"/>
    <p:sldId id="286"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0A5146F-7E80-4C81-B445-3940FBA44A78}"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841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A0E755-25FD-455B-A5F4-B0DE86D4B5E2}" type="datetime1">
              <a:rPr lang="en-US" smtClean="0"/>
              <a:pPr/>
              <a:t>3/12/2022</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8377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776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87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1468390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26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A0E755-25FD-455B-A5F4-B0DE86D4B5E2}" type="datetime1">
              <a:rPr lang="en-US" smtClean="0"/>
              <a:pPr/>
              <a:t>3/12/2022</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949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23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94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6459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621081-53EA-4545-A82E-F099CAD892AE}" type="datetimeFigureOut">
              <a:rPr lang="en-US" smtClean="0"/>
              <a:pPr/>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A5146F-7E80-4C81-B445-3940FBA44A78}"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09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407961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621081-53EA-4545-A82E-F099CAD892AE}" type="datetimeFigureOut">
              <a:rPr lang="en-US" smtClean="0"/>
              <a:pPr/>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A5146F-7E80-4C81-B445-3940FBA44A78}"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90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621081-53EA-4545-A82E-F099CAD892AE}" type="datetimeFigureOut">
              <a:rPr lang="en-US" smtClean="0"/>
              <a:pPr/>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A5146F-7E80-4C81-B445-3940FBA44A78}"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98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21081-53EA-4545-A82E-F099CAD892AE}" type="datetimeFigureOut">
              <a:rPr lang="en-US" smtClean="0"/>
              <a:pPr/>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22221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60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621081-53EA-4545-A82E-F099CAD892AE}" type="datetimeFigureOut">
              <a:rPr lang="en-US" smtClean="0"/>
              <a:pPr/>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A5146F-7E80-4C81-B445-3940FBA44A78}" type="slidenum">
              <a:rPr lang="en-US" smtClean="0"/>
              <a:pPr/>
              <a:t>‹#›</a:t>
            </a:fld>
            <a:endParaRPr lang="en-US"/>
          </a:p>
        </p:txBody>
      </p:sp>
    </p:spTree>
    <p:extLst>
      <p:ext uri="{BB962C8B-B14F-4D97-AF65-F5344CB8AC3E}">
        <p14:creationId xmlns:p14="http://schemas.microsoft.com/office/powerpoint/2010/main" val="399175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A0E755-25FD-455B-A5F4-B0DE86D4B5E2}" type="datetime1">
              <a:rPr lang="en-US" smtClean="0"/>
              <a:pPr/>
              <a:t>3/12/2022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A5146F-7E80-4C81-B445-3940FBA44A78}" type="slidenum">
              <a:rPr lang="en-US" smtClean="0"/>
              <a:pPr/>
              <a:t>‹#›</a:t>
            </a:fld>
            <a:endParaRPr lang="en-US"/>
          </a:p>
        </p:txBody>
      </p:sp>
    </p:spTree>
    <p:extLst>
      <p:ext uri="{BB962C8B-B14F-4D97-AF65-F5344CB8AC3E}">
        <p14:creationId xmlns:p14="http://schemas.microsoft.com/office/powerpoint/2010/main" val="484754257"/>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6E118D-CDEA-41A9-9DCB-8A2782D3E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749" y="1994263"/>
            <a:ext cx="8186057" cy="3474720"/>
          </a:xfrm>
          <a:prstGeom prst="ellipse">
            <a:avLst/>
          </a:prstGeom>
          <a:ln>
            <a:noFill/>
          </a:ln>
          <a:effectLst>
            <a:softEdge rad="112500"/>
          </a:effectLst>
        </p:spPr>
      </p:pic>
      <p:sp>
        <p:nvSpPr>
          <p:cNvPr id="11" name="Rectangle 10">
            <a:extLst>
              <a:ext uri="{FF2B5EF4-FFF2-40B4-BE49-F238E27FC236}">
                <a16:creationId xmlns:a16="http://schemas.microsoft.com/office/drawing/2014/main" id="{06BF80CB-7701-4C16-B93C-53BE1CF1B931}"/>
              </a:ext>
            </a:extLst>
          </p:cNvPr>
          <p:cNvSpPr/>
          <p:nvPr/>
        </p:nvSpPr>
        <p:spPr>
          <a:xfrm>
            <a:off x="3944984" y="5602808"/>
            <a:ext cx="6140310" cy="615553"/>
          </a:xfrm>
          <a:prstGeom prst="rect">
            <a:avLst/>
          </a:prstGeom>
          <a:noFill/>
        </p:spPr>
        <p:txBody>
          <a:bodyPr wrap="square" lIns="91440" tIns="45720" rIns="91440" bIns="45720">
            <a:spAutoFit/>
          </a:bodyPr>
          <a:lstStyle/>
          <a:p>
            <a:pPr algn="ctr"/>
            <a:r>
              <a:rPr lang="en-IN" sz="3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rPr>
              <a:t>Presented by Chris Chhotai</a:t>
            </a:r>
            <a:endParaRPr lang="en-IN" sz="3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endParaRPr>
          </a:p>
        </p:txBody>
      </p:sp>
      <p:sp>
        <p:nvSpPr>
          <p:cNvPr id="14" name="Rectangle 13">
            <a:extLst>
              <a:ext uri="{FF2B5EF4-FFF2-40B4-BE49-F238E27FC236}">
                <a16:creationId xmlns:a16="http://schemas.microsoft.com/office/drawing/2014/main" id="{57EDB9BC-9BA0-41CA-A5B1-F9ED4D86BC37}"/>
              </a:ext>
            </a:extLst>
          </p:cNvPr>
          <p:cNvSpPr/>
          <p:nvPr/>
        </p:nvSpPr>
        <p:spPr>
          <a:xfrm>
            <a:off x="1785257" y="-1"/>
            <a:ext cx="10406743" cy="1446550"/>
          </a:xfrm>
          <a:prstGeom prst="rect">
            <a:avLst/>
          </a:prstGeom>
          <a:noFill/>
        </p:spPr>
        <p:txBody>
          <a:bodyPr wrap="square" lIns="91440" tIns="45720" rIns="91440" bIns="45720">
            <a:spAutoFit/>
          </a:bodyPr>
          <a:lstStyle/>
          <a:p>
            <a:pPr algn="ctr"/>
            <a:r>
              <a:rPr lang="en-US" sz="4400" b="1" i="1" dirty="0">
                <a:ln w="9525">
                  <a:solidFill>
                    <a:schemeClr val="bg1"/>
                  </a:solidFill>
                  <a:prstDash val="solid"/>
                </a:ln>
                <a:effectLst>
                  <a:outerShdw blurRad="12700" dist="38100" dir="2700000" algn="tl" rotWithShape="0">
                    <a:schemeClr val="bg1">
                      <a:lumMod val="50000"/>
                    </a:schemeClr>
                  </a:outerShdw>
                </a:effectLst>
              </a:rPr>
              <a:t>Presentation on </a:t>
            </a:r>
            <a:br>
              <a:rPr lang="en-US" sz="4400" b="1" i="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algn="l" rotWithShape="0">
                    <a:prstClr val="black">
                      <a:alpha val="40000"/>
                    </a:prstClr>
                  </a:outerShdw>
                </a:effectLst>
              </a:rPr>
            </a:br>
            <a:r>
              <a:rPr lang="en-US" sz="4400" b="1" i="1" u="sng"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rPr>
              <a:t>Rating Prediction Project</a:t>
            </a:r>
            <a:endParaRPr lang="en-IN" sz="4400" b="1" i="1" u="sng" cap="none" spc="0" dirty="0">
              <a:ln w="12700" cmpd="sng">
                <a:solidFill>
                  <a:schemeClr val="accent4"/>
                </a:solidFill>
                <a:prstDash val="solid"/>
              </a:ln>
              <a:solidFill>
                <a:schemeClr val="accent4">
                  <a:lumMod val="75000"/>
                </a:schemeClr>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0506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00F5-247F-4C26-B0F6-59E891A383BB}"/>
              </a:ext>
            </a:extLst>
          </p:cNvPr>
          <p:cNvSpPr>
            <a:spLocks noGrp="1"/>
          </p:cNvSpPr>
          <p:nvPr>
            <p:ph type="title"/>
          </p:nvPr>
        </p:nvSpPr>
        <p:spPr>
          <a:xfrm>
            <a:off x="1295402" y="982133"/>
            <a:ext cx="9601196" cy="514974"/>
          </a:xfrm>
        </p:spPr>
        <p:txBody>
          <a:bodyPr>
            <a:normAutofit fontScale="90000"/>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11" name="Content Placeholder 10" descr="Chart, histogram&#10;&#10;Description automatically generated">
            <a:extLst>
              <a:ext uri="{FF2B5EF4-FFF2-40B4-BE49-F238E27FC236}">
                <a16:creationId xmlns:a16="http://schemas.microsoft.com/office/drawing/2014/main" id="{33902B14-A006-4108-873C-ECDEB46021C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86029" y="1671422"/>
            <a:ext cx="4853406" cy="4204445"/>
          </a:xfrm>
        </p:spPr>
      </p:pic>
      <p:pic>
        <p:nvPicPr>
          <p:cNvPr id="13" name="Content Placeholder 12" descr="Chart, histogram&#10;&#10;Description automatically generated">
            <a:extLst>
              <a:ext uri="{FF2B5EF4-FFF2-40B4-BE49-F238E27FC236}">
                <a16:creationId xmlns:a16="http://schemas.microsoft.com/office/drawing/2014/main" id="{1D5EE1D9-AF51-4536-99EC-E2C698197F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39435" y="1671422"/>
            <a:ext cx="4566536" cy="4061011"/>
          </a:xfrm>
        </p:spPr>
      </p:pic>
    </p:spTree>
    <p:extLst>
      <p:ext uri="{BB962C8B-B14F-4D97-AF65-F5344CB8AC3E}">
        <p14:creationId xmlns:p14="http://schemas.microsoft.com/office/powerpoint/2010/main" val="388419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7200B-96AB-4974-B725-80660D554AC6}"/>
              </a:ext>
            </a:extLst>
          </p:cNvPr>
          <p:cNvSpPr>
            <a:spLocks noGrp="1"/>
          </p:cNvSpPr>
          <p:nvPr>
            <p:ph type="title"/>
          </p:nvPr>
        </p:nvSpPr>
        <p:spPr>
          <a:xfrm>
            <a:off x="1295402" y="609600"/>
            <a:ext cx="9601196" cy="779929"/>
          </a:xfrm>
        </p:spPr>
        <p:txBody>
          <a:bodyPr>
            <a:normAutofit/>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9" name="Picture 8" descr="A picture containing graphical user interface&#10;&#10;Description automatically generated">
            <a:extLst>
              <a:ext uri="{FF2B5EF4-FFF2-40B4-BE49-F238E27FC236}">
                <a16:creationId xmlns:a16="http://schemas.microsoft.com/office/drawing/2014/main" id="{83368569-D58A-478A-9939-87681E7B6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33" y="1613647"/>
            <a:ext cx="5263085" cy="4141694"/>
          </a:xfrm>
          <a:prstGeom prst="rect">
            <a:avLst/>
          </a:prstGeom>
        </p:spPr>
      </p:pic>
      <p:pic>
        <p:nvPicPr>
          <p:cNvPr id="12" name="Picture 11" descr="Chart, bar chart&#10;&#10;Description automatically generated">
            <a:extLst>
              <a:ext uri="{FF2B5EF4-FFF2-40B4-BE49-F238E27FC236}">
                <a16:creationId xmlns:a16="http://schemas.microsoft.com/office/drawing/2014/main" id="{2E7B8CEB-0FE7-4D01-83F3-B20EE5539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003" y="1578388"/>
            <a:ext cx="5263085" cy="4141694"/>
          </a:xfrm>
          <a:prstGeom prst="rect">
            <a:avLst/>
          </a:prstGeom>
        </p:spPr>
      </p:pic>
    </p:spTree>
    <p:extLst>
      <p:ext uri="{BB962C8B-B14F-4D97-AF65-F5344CB8AC3E}">
        <p14:creationId xmlns:p14="http://schemas.microsoft.com/office/powerpoint/2010/main" val="264618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E3D8-2945-447C-9A1E-10F56C7FE39A}"/>
              </a:ext>
            </a:extLst>
          </p:cNvPr>
          <p:cNvSpPr>
            <a:spLocks noGrp="1"/>
          </p:cNvSpPr>
          <p:nvPr>
            <p:ph type="title"/>
          </p:nvPr>
        </p:nvSpPr>
        <p:spPr>
          <a:xfrm>
            <a:off x="793378" y="659402"/>
            <a:ext cx="9601196" cy="882527"/>
          </a:xfrm>
        </p:spPr>
        <p:txBody>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9" name="Content Placeholder 8" descr="Chart&#10;&#10;Description automatically generated">
            <a:extLst>
              <a:ext uri="{FF2B5EF4-FFF2-40B4-BE49-F238E27FC236}">
                <a16:creationId xmlns:a16="http://schemas.microsoft.com/office/drawing/2014/main" id="{F3A963C2-C8AE-4832-93F5-632B6A61D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19072"/>
            <a:ext cx="5381354" cy="4219855"/>
          </a:xfrm>
        </p:spPr>
      </p:pic>
      <p:pic>
        <p:nvPicPr>
          <p:cNvPr id="11" name="Picture 10" descr="Background pattern&#10;&#10;Description automatically generated">
            <a:extLst>
              <a:ext uri="{FF2B5EF4-FFF2-40B4-BE49-F238E27FC236}">
                <a16:creationId xmlns:a16="http://schemas.microsoft.com/office/drawing/2014/main" id="{55EF7612-0DDF-421B-A336-5502F861A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5" y="1403240"/>
            <a:ext cx="5020235" cy="4051518"/>
          </a:xfrm>
          <a:prstGeom prst="rect">
            <a:avLst/>
          </a:prstGeom>
        </p:spPr>
      </p:pic>
      <p:sp>
        <p:nvSpPr>
          <p:cNvPr id="12" name="TextBox 11">
            <a:extLst>
              <a:ext uri="{FF2B5EF4-FFF2-40B4-BE49-F238E27FC236}">
                <a16:creationId xmlns:a16="http://schemas.microsoft.com/office/drawing/2014/main" id="{7A4DA390-5C1D-4121-BDE1-8333AA83485E}"/>
              </a:ext>
            </a:extLst>
          </p:cNvPr>
          <p:cNvSpPr txBox="1"/>
          <p:nvPr/>
        </p:nvSpPr>
        <p:spPr>
          <a:xfrm>
            <a:off x="1460269" y="5538927"/>
            <a:ext cx="4589930" cy="369332"/>
          </a:xfrm>
          <a:prstGeom prst="rect">
            <a:avLst/>
          </a:prstGeom>
          <a:noFill/>
        </p:spPr>
        <p:txBody>
          <a:bodyPr wrap="square" rtlCol="0">
            <a:spAutoFit/>
          </a:bodyPr>
          <a:lstStyle/>
          <a:p>
            <a:pPr algn="ctr"/>
            <a:r>
              <a:rPr lang="en-IN" dirty="0"/>
              <a:t>Most Repeated Words</a:t>
            </a:r>
          </a:p>
        </p:txBody>
      </p:sp>
      <p:sp>
        <p:nvSpPr>
          <p:cNvPr id="13" name="TextBox 12">
            <a:extLst>
              <a:ext uri="{FF2B5EF4-FFF2-40B4-BE49-F238E27FC236}">
                <a16:creationId xmlns:a16="http://schemas.microsoft.com/office/drawing/2014/main" id="{8CFF3A84-F361-4FE9-88D8-040EB8884CC7}"/>
              </a:ext>
            </a:extLst>
          </p:cNvPr>
          <p:cNvSpPr txBox="1"/>
          <p:nvPr/>
        </p:nvSpPr>
        <p:spPr>
          <a:xfrm>
            <a:off x="6704623" y="5454758"/>
            <a:ext cx="4688541" cy="369332"/>
          </a:xfrm>
          <a:prstGeom prst="rect">
            <a:avLst/>
          </a:prstGeom>
          <a:noFill/>
        </p:spPr>
        <p:txBody>
          <a:bodyPr wrap="square" rtlCol="0">
            <a:spAutoFit/>
          </a:bodyPr>
          <a:lstStyle/>
          <a:p>
            <a:pPr algn="ctr"/>
            <a:r>
              <a:rPr lang="en-IN" dirty="0"/>
              <a:t>Rare Words</a:t>
            </a:r>
          </a:p>
        </p:txBody>
      </p:sp>
    </p:spTree>
    <p:extLst>
      <p:ext uri="{BB962C8B-B14F-4D97-AF65-F5344CB8AC3E}">
        <p14:creationId xmlns:p14="http://schemas.microsoft.com/office/powerpoint/2010/main" val="10356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CA39-8709-4BCB-8A1D-52A338FF6ED8}"/>
              </a:ext>
            </a:extLst>
          </p:cNvPr>
          <p:cNvSpPr>
            <a:spLocks noGrp="1"/>
          </p:cNvSpPr>
          <p:nvPr>
            <p:ph type="title"/>
          </p:nvPr>
        </p:nvSpPr>
        <p:spPr>
          <a:xfrm>
            <a:off x="1295402" y="609601"/>
            <a:ext cx="9601196" cy="708212"/>
          </a:xfrm>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Model Building:</a:t>
            </a:r>
            <a:endParaRPr lang="en-IN" dirty="0"/>
          </a:p>
        </p:txBody>
      </p:sp>
      <p:sp>
        <p:nvSpPr>
          <p:cNvPr id="3" name="Content Placeholder 2">
            <a:extLst>
              <a:ext uri="{FF2B5EF4-FFF2-40B4-BE49-F238E27FC236}">
                <a16:creationId xmlns:a16="http://schemas.microsoft.com/office/drawing/2014/main" id="{716A6FBF-EB84-486F-B368-30675D45BE16}"/>
              </a:ext>
            </a:extLst>
          </p:cNvPr>
          <p:cNvSpPr>
            <a:spLocks noGrp="1"/>
          </p:cNvSpPr>
          <p:nvPr>
            <p:ph idx="1"/>
          </p:nvPr>
        </p:nvSpPr>
        <p:spPr>
          <a:xfrm>
            <a:off x="1295401" y="1416424"/>
            <a:ext cx="9601196" cy="4123764"/>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pPr>
              <a:lnSpc>
                <a:spcPct val="107000"/>
              </a:lnSpc>
              <a:spcAft>
                <a:spcPts val="800"/>
              </a:spcAft>
            </a:pPr>
            <a:r>
              <a:rPr lang="en-IN" sz="28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8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ratings which are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multiclassifiers</a:t>
            </a:r>
            <a:r>
              <a:rPr lang="en-IN" sz="2800" dirty="0">
                <a:effectLst/>
                <a:latin typeface="Century" panose="02040604050505020304" pitchFamily="18" charset="0"/>
                <a:ea typeface="Calibri" panose="020F0502020204030204" pitchFamily="34" charset="0"/>
                <a:cs typeface="Times New Roman" panose="02020603050405020304" pitchFamily="18" charset="0"/>
              </a:rPr>
              <a:t>. I have converted the text into vectors using TFIDF vectorizer and separated our feature and labels then build the model using One Vs Rest Classifier.  Among all the algorithms which I have used for this purpose I have chosen </a:t>
            </a:r>
            <a:r>
              <a:rPr lang="en-IN" sz="28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Kneighnors</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DecisionTree</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endParaRPr lang="en-IN" sz="2800" dirty="0">
              <a:effectLst/>
              <a:latin typeface="Century" panose="02040604050505020304" pitchFamily="18" charset="0"/>
              <a:ea typeface="Calibri" panose="020F0502020204030204" pitchFamily="34" charset="0"/>
              <a:cs typeface="Times New Roman" panose="02020603050405020304" pitchFamily="18" charset="0"/>
            </a:endParaRPr>
          </a:p>
          <a:p>
            <a:pPr marL="34290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r>
              <a:rPr lang="en-IN" sz="2800" dirty="0" err="1">
                <a:latin typeface="Century" panose="02040604050505020304" pitchFamily="18" charset="0"/>
                <a:ea typeface="Calibri" panose="020F0502020204030204" pitchFamily="34" charset="0"/>
                <a:cs typeface="Times New Roman" panose="02020603050405020304" pitchFamily="18" charset="0"/>
              </a:rPr>
              <a:t>RandomForest</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a:t>
            </a:r>
          </a:p>
          <a:p>
            <a:pPr marL="342900" lvl="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AdaBoost Classifier</a:t>
            </a:r>
          </a:p>
          <a:p>
            <a:pPr marL="342900" lvl="0" indent="-342900">
              <a:lnSpc>
                <a:spcPct val="107000"/>
              </a:lnSpc>
              <a:spcBef>
                <a:spcPts val="300"/>
              </a:spcBef>
              <a:spcAft>
                <a:spcPts val="300"/>
              </a:spcAft>
              <a:buFont typeface="Wingdings" panose="05000000000000000000" pitchFamily="2" charset="2"/>
              <a:buChar char=""/>
            </a:pPr>
            <a:r>
              <a:rPr lang="en-IN" sz="2800" dirty="0" err="1">
                <a:effectLst/>
                <a:latin typeface="Century" panose="02040604050505020304" pitchFamily="18" charset="0"/>
                <a:ea typeface="Calibri" panose="020F0502020204030204" pitchFamily="34" charset="0"/>
                <a:cs typeface="Times New Roman" panose="02020603050405020304" pitchFamily="18" charset="0"/>
              </a:rPr>
              <a:t>MultinomialNB</a:t>
            </a:r>
            <a:endParaRPr lang="en-IN" sz="2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GradientBoosting</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a:t>
            </a:r>
          </a:p>
          <a:p>
            <a:pPr marL="342900" lvl="0" indent="-342900">
              <a:lnSpc>
                <a:spcPct val="107000"/>
              </a:lnSpc>
              <a:spcBef>
                <a:spcPts val="300"/>
              </a:spcBef>
              <a:spcAft>
                <a:spcPts val="300"/>
              </a:spcAft>
              <a:buFont typeface="Wingdings" panose="05000000000000000000" pitchFamily="2" charset="2"/>
              <a:buChar char=""/>
            </a:pPr>
            <a:r>
              <a:rPr lang="en-IN" sz="2800" dirty="0">
                <a:effectLst/>
                <a:latin typeface="Century" panose="02040604050505020304" pitchFamily="18" charset="0"/>
                <a:ea typeface="Calibri" panose="020F0502020204030204" pitchFamily="34" charset="0"/>
                <a:cs typeface="Times New Roman" panose="02020603050405020304" pitchFamily="18" charset="0"/>
              </a:rPr>
              <a:t>Bagging Classifier</a:t>
            </a:r>
          </a:p>
          <a:p>
            <a:pPr marL="342900" lvl="0" indent="-342900">
              <a:lnSpc>
                <a:spcPct val="107000"/>
              </a:lnSpc>
              <a:spcBef>
                <a:spcPts val="300"/>
              </a:spcBef>
              <a:spcAft>
                <a:spcPts val="300"/>
              </a:spcAft>
              <a:buFont typeface="Wingdings" panose="05000000000000000000" pitchFamily="2" charset="2"/>
              <a:buChar char=""/>
            </a:pPr>
            <a:r>
              <a:rPr lang="en-IN" sz="2800" dirty="0" err="1">
                <a:latin typeface="Century" panose="02040604050505020304" pitchFamily="18" charset="0"/>
                <a:ea typeface="Calibri" panose="020F0502020204030204" pitchFamily="34" charset="0"/>
                <a:cs typeface="Times New Roman" panose="02020603050405020304" pitchFamily="18" charset="0"/>
              </a:rPr>
              <a:t>ExtraTrees</a:t>
            </a:r>
            <a:r>
              <a:rPr lang="en-IN" sz="2800" dirty="0">
                <a:latin typeface="Century" panose="02040604050505020304" pitchFamily="18" charset="0"/>
                <a:ea typeface="Calibri" panose="020F0502020204030204" pitchFamily="34" charset="0"/>
                <a:cs typeface="Times New Roman" panose="02020603050405020304" pitchFamily="18" charset="0"/>
              </a:rPr>
              <a:t> Classifier</a:t>
            </a:r>
            <a:r>
              <a:rPr lang="en-IN" sz="28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8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800" dirty="0" err="1">
                <a:latin typeface="Century" panose="02040604050505020304" pitchFamily="18" charset="0"/>
                <a:ea typeface="Calibri" panose="020F0502020204030204" pitchFamily="34" charset="0"/>
                <a:cs typeface="Times New Roman" panose="02020603050405020304" pitchFamily="18" charset="0"/>
              </a:rPr>
              <a:t>RandomForest</a:t>
            </a:r>
            <a:r>
              <a:rPr lang="en-IN" sz="2800" dirty="0">
                <a:latin typeface="Century" panose="02040604050505020304" pitchFamily="18" charset="0"/>
                <a:ea typeface="Calibri" panose="020F0502020204030204" pitchFamily="34" charset="0"/>
                <a:cs typeface="Times New Roman" panose="02020603050405020304" pitchFamily="18" charset="0"/>
              </a:rPr>
              <a:t> </a:t>
            </a:r>
            <a:r>
              <a:rPr lang="en-IN" sz="2800" dirty="0">
                <a:effectLst/>
                <a:latin typeface="Century" panose="02040604050505020304" pitchFamily="18" charset="0"/>
                <a:ea typeface="Calibri" panose="020F0502020204030204" pitchFamily="34" charset="0"/>
                <a:cs typeface="Times New Roman" panose="02020603050405020304" pitchFamily="18" charset="0"/>
              </a:rPr>
              <a:t>Classifier was giving good performance.</a:t>
            </a:r>
          </a:p>
          <a:p>
            <a:endParaRPr lang="en-IN" dirty="0"/>
          </a:p>
        </p:txBody>
      </p:sp>
    </p:spTree>
    <p:extLst>
      <p:ext uri="{BB962C8B-B14F-4D97-AF65-F5344CB8AC3E}">
        <p14:creationId xmlns:p14="http://schemas.microsoft.com/office/powerpoint/2010/main" val="24975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Text&#10;&#10;Description automatically generated">
            <a:extLst>
              <a:ext uri="{FF2B5EF4-FFF2-40B4-BE49-F238E27FC236}">
                <a16:creationId xmlns:a16="http://schemas.microsoft.com/office/drawing/2014/main" id="{CC291ED3-F6C5-4CC6-972E-04F95FA7B5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144" y="674875"/>
            <a:ext cx="5099199" cy="4291572"/>
          </a:xfrm>
        </p:spPr>
      </p:pic>
      <p:pic>
        <p:nvPicPr>
          <p:cNvPr id="18" name="Picture 17" descr="Graphical user interface, text, application, email&#10;&#10;Description automatically generated">
            <a:extLst>
              <a:ext uri="{FF2B5EF4-FFF2-40B4-BE49-F238E27FC236}">
                <a16:creationId xmlns:a16="http://schemas.microsoft.com/office/drawing/2014/main" id="{D3DCDB6B-6E63-45C2-AD51-797DA02BE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344" y="674875"/>
            <a:ext cx="5175268" cy="5188102"/>
          </a:xfrm>
          <a:prstGeom prst="rect">
            <a:avLst/>
          </a:prstGeom>
        </p:spPr>
      </p:pic>
    </p:spTree>
    <p:extLst>
      <p:ext uri="{BB962C8B-B14F-4D97-AF65-F5344CB8AC3E}">
        <p14:creationId xmlns:p14="http://schemas.microsoft.com/office/powerpoint/2010/main" val="12004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a:extLst>
              <a:ext uri="{FF2B5EF4-FFF2-40B4-BE49-F238E27FC236}">
                <a16:creationId xmlns:a16="http://schemas.microsoft.com/office/drawing/2014/main" id="{641BFEE3-45B4-4DC8-9B14-E3BA59A26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79" y="959223"/>
            <a:ext cx="4973534" cy="4957483"/>
          </a:xfrm>
          <a:prstGeom prst="rect">
            <a:avLst/>
          </a:prstGeom>
        </p:spPr>
      </p:pic>
      <p:pic>
        <p:nvPicPr>
          <p:cNvPr id="10" name="Picture 9" descr="Table&#10;&#10;Description automatically generated">
            <a:extLst>
              <a:ext uri="{FF2B5EF4-FFF2-40B4-BE49-F238E27FC236}">
                <a16:creationId xmlns:a16="http://schemas.microsoft.com/office/drawing/2014/main" id="{F539459F-C26D-4170-BEBD-DF603D390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413" y="672352"/>
            <a:ext cx="5217458" cy="5114365"/>
          </a:xfrm>
          <a:prstGeom prst="rect">
            <a:avLst/>
          </a:prstGeom>
        </p:spPr>
      </p:pic>
    </p:spTree>
    <p:extLst>
      <p:ext uri="{BB962C8B-B14F-4D97-AF65-F5344CB8AC3E}">
        <p14:creationId xmlns:p14="http://schemas.microsoft.com/office/powerpoint/2010/main" val="118926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able&#10;&#10;Description automatically generated with medium confidence">
            <a:extLst>
              <a:ext uri="{FF2B5EF4-FFF2-40B4-BE49-F238E27FC236}">
                <a16:creationId xmlns:a16="http://schemas.microsoft.com/office/drawing/2014/main" id="{C654D00F-7030-4572-8995-B20CEC45C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41" y="660165"/>
            <a:ext cx="5355105" cy="5256542"/>
          </a:xfrm>
          <a:prstGeom prst="rect">
            <a:avLst/>
          </a:prstGeom>
        </p:spPr>
      </p:pic>
      <p:pic>
        <p:nvPicPr>
          <p:cNvPr id="10" name="Picture 9" descr="Table&#10;&#10;Description automatically generated">
            <a:extLst>
              <a:ext uri="{FF2B5EF4-FFF2-40B4-BE49-F238E27FC236}">
                <a16:creationId xmlns:a16="http://schemas.microsoft.com/office/drawing/2014/main" id="{F1D306F3-49ED-416B-9A7A-83F331009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60164"/>
            <a:ext cx="5238564" cy="5256543"/>
          </a:xfrm>
          <a:prstGeom prst="rect">
            <a:avLst/>
          </a:prstGeom>
        </p:spPr>
      </p:pic>
    </p:spTree>
    <p:extLst>
      <p:ext uri="{BB962C8B-B14F-4D97-AF65-F5344CB8AC3E}">
        <p14:creationId xmlns:p14="http://schemas.microsoft.com/office/powerpoint/2010/main" val="64557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D1D7B73-92E0-4F11-A097-E1718E10ED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504" y="854169"/>
            <a:ext cx="5109096" cy="5214937"/>
          </a:xfrm>
        </p:spPr>
      </p:pic>
      <p:pic>
        <p:nvPicPr>
          <p:cNvPr id="7" name="Picture 6" descr="Table&#10;&#10;Description automatically generated">
            <a:extLst>
              <a:ext uri="{FF2B5EF4-FFF2-40B4-BE49-F238E27FC236}">
                <a16:creationId xmlns:a16="http://schemas.microsoft.com/office/drawing/2014/main" id="{BB64004B-E225-4120-BCDB-C0130467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770965"/>
            <a:ext cx="5413896" cy="5298141"/>
          </a:xfrm>
          <a:prstGeom prst="rect">
            <a:avLst/>
          </a:prstGeom>
        </p:spPr>
      </p:pic>
    </p:spTree>
    <p:extLst>
      <p:ext uri="{BB962C8B-B14F-4D97-AF65-F5344CB8AC3E}">
        <p14:creationId xmlns:p14="http://schemas.microsoft.com/office/powerpoint/2010/main" val="224780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6FD74613-9CB7-4BF8-814E-A769ADF26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498" y="890028"/>
            <a:ext cx="5186502" cy="5098396"/>
          </a:xfrm>
        </p:spPr>
      </p:pic>
      <p:pic>
        <p:nvPicPr>
          <p:cNvPr id="7" name="Picture 6" descr="Table&#10;&#10;Description automatically generated">
            <a:extLst>
              <a:ext uri="{FF2B5EF4-FFF2-40B4-BE49-F238E27FC236}">
                <a16:creationId xmlns:a16="http://schemas.microsoft.com/office/drawing/2014/main" id="{D1CCD6DF-0CC7-4052-869F-9A7EAB51D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0028"/>
            <a:ext cx="5186501" cy="5253462"/>
          </a:xfrm>
          <a:prstGeom prst="rect">
            <a:avLst/>
          </a:prstGeom>
        </p:spPr>
      </p:pic>
    </p:spTree>
    <p:extLst>
      <p:ext uri="{BB962C8B-B14F-4D97-AF65-F5344CB8AC3E}">
        <p14:creationId xmlns:p14="http://schemas.microsoft.com/office/powerpoint/2010/main" val="175528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A7BB1AF1-453B-4FD7-9666-837A7C8DC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3080" y="1076024"/>
            <a:ext cx="9735932" cy="3567694"/>
          </a:xfrm>
        </p:spPr>
      </p:pic>
    </p:spTree>
    <p:extLst>
      <p:ext uri="{BB962C8B-B14F-4D97-AF65-F5344CB8AC3E}">
        <p14:creationId xmlns:p14="http://schemas.microsoft.com/office/powerpoint/2010/main" val="50377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5454-2022-4BBD-9C54-1005EA2C5B30}"/>
              </a:ext>
            </a:extLst>
          </p:cNvPr>
          <p:cNvSpPr>
            <a:spLocks noGrp="1"/>
          </p:cNvSpPr>
          <p:nvPr>
            <p:ph type="title"/>
          </p:nvPr>
        </p:nvSpPr>
        <p:spPr>
          <a:xfrm>
            <a:off x="1775012" y="1120588"/>
            <a:ext cx="8486588" cy="170330"/>
          </a:xfrm>
        </p:spPr>
        <p:txBody>
          <a:bodyPr>
            <a:normAutofit fontScale="90000"/>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a:t>
            </a:r>
            <a:br>
              <a:rPr lang="en-US"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dirty="0"/>
          </a:p>
        </p:txBody>
      </p:sp>
      <p:sp>
        <p:nvSpPr>
          <p:cNvPr id="3" name="Content Placeholder 2">
            <a:extLst>
              <a:ext uri="{FF2B5EF4-FFF2-40B4-BE49-F238E27FC236}">
                <a16:creationId xmlns:a16="http://schemas.microsoft.com/office/drawing/2014/main" id="{AD3852AC-3D3E-419B-925B-B4E00FF95299}"/>
              </a:ext>
            </a:extLst>
          </p:cNvPr>
          <p:cNvSpPr>
            <a:spLocks noGrp="1"/>
          </p:cNvSpPr>
          <p:nvPr>
            <p:ph idx="1"/>
          </p:nvPr>
        </p:nvSpPr>
        <p:spPr>
          <a:xfrm>
            <a:off x="1353672" y="1290919"/>
            <a:ext cx="9463740" cy="4580964"/>
          </a:xfr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What is Rating Prediction?</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Importance of Rating Prediction Project.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Data Analysis and Model Building Flow Chart.</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2800" dirty="0">
                <a:solidFill>
                  <a:schemeClr val="tx1"/>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498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0CB6-8045-487C-82A4-4C15A7D7FB0D}"/>
              </a:ext>
            </a:extLst>
          </p:cNvPr>
          <p:cNvSpPr>
            <a:spLocks noGrp="1"/>
          </p:cNvSpPr>
          <p:nvPr>
            <p:ph type="title"/>
          </p:nvPr>
        </p:nvSpPr>
        <p:spPr>
          <a:xfrm>
            <a:off x="1295402" y="564777"/>
            <a:ext cx="9601196" cy="582706"/>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Hyper Parameter Tunning:</a:t>
            </a:r>
            <a:endParaRPr lang="en-IN" dirty="0"/>
          </a:p>
        </p:txBody>
      </p:sp>
      <p:pic>
        <p:nvPicPr>
          <p:cNvPr id="4" name="Picture 3" descr="A picture containing text&#10;&#10;Description automatically generated">
            <a:extLst>
              <a:ext uri="{FF2B5EF4-FFF2-40B4-BE49-F238E27FC236}">
                <a16:creationId xmlns:a16="http://schemas.microsoft.com/office/drawing/2014/main" id="{3DCDCA24-1DA4-4167-BEDF-6C286E525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82" y="1147482"/>
            <a:ext cx="10354236" cy="4948517"/>
          </a:xfrm>
          <a:prstGeom prst="rect">
            <a:avLst/>
          </a:prstGeom>
        </p:spPr>
      </p:pic>
    </p:spTree>
    <p:extLst>
      <p:ext uri="{BB962C8B-B14F-4D97-AF65-F5344CB8AC3E}">
        <p14:creationId xmlns:p14="http://schemas.microsoft.com/office/powerpoint/2010/main" val="350460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5F9DFF-4AFD-431E-A415-9997F281AB9D}"/>
              </a:ext>
            </a:extLst>
          </p:cNvPr>
          <p:cNvSpPr txBox="1"/>
          <p:nvPr/>
        </p:nvSpPr>
        <p:spPr>
          <a:xfrm>
            <a:off x="1853565" y="5080478"/>
            <a:ext cx="8484870" cy="36439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After training and building our final model I saved this model into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file. </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E05E876E-D448-4E7C-A9D8-95B3C0C17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482" y="1757082"/>
            <a:ext cx="9672918" cy="3230951"/>
          </a:xfrm>
        </p:spPr>
      </p:pic>
    </p:spTree>
    <p:extLst>
      <p:ext uri="{BB962C8B-B14F-4D97-AF65-F5344CB8AC3E}">
        <p14:creationId xmlns:p14="http://schemas.microsoft.com/office/powerpoint/2010/main" val="141274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2A3F-4369-4662-8B2C-02F221AADF41}"/>
              </a:ext>
            </a:extLst>
          </p:cNvPr>
          <p:cNvSpPr>
            <a:spLocks noGrp="1"/>
          </p:cNvSpPr>
          <p:nvPr>
            <p:ph type="title"/>
          </p:nvPr>
        </p:nvSpPr>
        <p:spPr>
          <a:xfrm>
            <a:off x="1344706" y="833718"/>
            <a:ext cx="8713694" cy="434848"/>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p>
        </p:txBody>
      </p:sp>
      <p:sp>
        <p:nvSpPr>
          <p:cNvPr id="3" name="Content Placeholder 2">
            <a:extLst>
              <a:ext uri="{FF2B5EF4-FFF2-40B4-BE49-F238E27FC236}">
                <a16:creationId xmlns:a16="http://schemas.microsoft.com/office/drawing/2014/main" id="{F1F0CA3D-FB2D-4660-B051-64C35B18662A}"/>
              </a:ext>
            </a:extLst>
          </p:cNvPr>
          <p:cNvSpPr>
            <a:spLocks noGrp="1"/>
          </p:cNvSpPr>
          <p:nvPr>
            <p:ph idx="1"/>
          </p:nvPr>
        </p:nvSpPr>
        <p:spPr>
          <a:xfrm>
            <a:off x="941294" y="1407281"/>
            <a:ext cx="9923930" cy="4392884"/>
          </a:xfrm>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r>
              <a:rPr lang="en-US" dirty="0">
                <a:latin typeface="Century" panose="02040604050505020304" pitchFamily="18" charset="0"/>
                <a:ea typeface="+mn-lt"/>
                <a:cs typeface="+mn-lt"/>
              </a:rPr>
              <a:t>In this study, we attempted to recognize ratings on a range of 1 to 5 in commercial websites based on user reviews. In order to accomplish so, we used natural language processing and machine learning methods. We deduced that the Random Forest Classifier Model produces the best results</a:t>
            </a:r>
            <a:r>
              <a:rPr lang="en-IN" dirty="0">
                <a:latin typeface="Century" panose="02040604050505020304" pitchFamily="18" charset="0"/>
                <a:ea typeface="+mn-lt"/>
                <a:cs typeface="+mn-lt"/>
              </a:rPr>
              <a:t>.</a:t>
            </a:r>
          </a:p>
          <a:p>
            <a:pPr marL="0" indent="0">
              <a:buNone/>
            </a:pPr>
            <a:r>
              <a:rPr lang="en-IN" b="1" dirty="0">
                <a:latin typeface="Century" panose="02040604050505020304" pitchFamily="18" charset="0"/>
                <a:ea typeface="Calibri" panose="020F0502020204030204" pitchFamily="34" charset="0"/>
                <a:cs typeface="Times New Roman" panose="02020603050405020304" pitchFamily="18" charset="0"/>
              </a:rPr>
              <a:t>Learning Outcomes of the Study in respect of Data Science:</a:t>
            </a:r>
          </a:p>
          <a:p>
            <a:pPr>
              <a:lnSpc>
                <a:spcPct val="107000"/>
              </a:lnSpc>
              <a:spcAft>
                <a:spcPts val="800"/>
              </a:spcAft>
            </a:pPr>
            <a:r>
              <a:rPr lang="en-IN" dirty="0">
                <a:latin typeface="Century" panose="02040604050505020304" pitchFamily="18" charset="0"/>
                <a:ea typeface="Calibri" panose="020F0502020204030204" pitchFamily="34" charset="0"/>
                <a:cs typeface="Times New Roman" panose="02020603050405020304" pitchFamily="18" charset="0"/>
              </a:rPr>
              <a:t>Data cleaning was a very important step in removing null values from the dataset. </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Data </a:t>
            </a:r>
            <a:r>
              <a:rPr lang="en-US" dirty="0" err="1">
                <a:latin typeface="Century" panose="02040604050505020304" pitchFamily="18" charset="0"/>
                <a:ea typeface="Calibri" panose="020F0502020204030204" pitchFamily="34" charset="0"/>
                <a:cs typeface="Times New Roman" panose="02020603050405020304" pitchFamily="18" charset="0"/>
              </a:rPr>
              <a:t>visualisation</a:t>
            </a:r>
            <a:r>
              <a:rPr lang="en-US" dirty="0">
                <a:latin typeface="Century" panose="02040604050505020304" pitchFamily="18" charset="0"/>
                <a:ea typeface="Calibri" panose="020F0502020204030204" pitchFamily="34" charset="0"/>
                <a:cs typeface="Times New Roman" panose="02020603050405020304" pitchFamily="18" charset="0"/>
              </a:rPr>
              <a:t> assisted in identifying the label column's class composition as well as the most often appearing words in reviews related to each of the rating scores</a:t>
            </a:r>
            <a:r>
              <a:rPr lang="en-IN" dirty="0">
                <a:latin typeface="Century" panose="020406040505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Different efficient ways for processing textual data were brought to light during the project's various data pre-processing and feature engineering processes. The NLTK package comes in handy when it comes to pre-processing text-based data and creating classification models</a:t>
            </a:r>
            <a:r>
              <a:rPr lang="en-IN" dirty="0">
                <a:latin typeface="Century" panose="02040604050505020304" pitchFamily="18" charset="0"/>
                <a:ea typeface="Calibri" panose="020F0502020204030204" pitchFamily="34" charset="0"/>
                <a:cs typeface="Times New Roman" panose="02020603050405020304" pitchFamily="18" charset="0"/>
              </a:rPr>
              <a:t>.</a:t>
            </a:r>
          </a:p>
          <a:p>
            <a:pPr marL="0" indent="0">
              <a:buNone/>
            </a:pPr>
            <a:r>
              <a:rPr lang="en-IN" b="1" dirty="0">
                <a:latin typeface="Century" panose="02040604050505020304" pitchFamily="18" charset="0"/>
                <a:ea typeface="Calibri" panose="020F0502020204030204" pitchFamily="34" charset="0"/>
                <a:cs typeface="Times New Roman" panose="02020603050405020304" pitchFamily="18" charset="0"/>
              </a:rPr>
              <a:t>Limitations of this work and Scope for Future Work:</a:t>
            </a:r>
          </a:p>
          <a:p>
            <a:pPr>
              <a:lnSpc>
                <a:spcPct val="107000"/>
              </a:lnSpc>
              <a:spcAft>
                <a:spcPts val="800"/>
              </a:spcAft>
            </a:pPr>
            <a:r>
              <a:rPr lang="en-US" dirty="0">
                <a:latin typeface="Century" panose="02040604050505020304" pitchFamily="18" charset="0"/>
                <a:ea typeface="Calibri" panose="020F0502020204030204" pitchFamily="34" charset="0"/>
                <a:cs typeface="Times New Roman" panose="02020603050405020304" pitchFamily="18" charset="0"/>
              </a:rPr>
              <a:t>The lack of a large dataset to work with made developing highly accurate models difficult. More accurate and economical classification models can be constructed by training the models on more diversified data sets, lengthier comments, and a more balanced dataset</a:t>
            </a:r>
            <a:r>
              <a:rPr lang="en-IN" dirty="0">
                <a:latin typeface="Century" panose="02040604050505020304" pitchFamily="18" charset="0"/>
                <a:ea typeface="Calibri" panose="020F0502020204030204" pitchFamily="34" charset="0"/>
                <a:cs typeface="Times New Roman" panose="02020603050405020304" pitchFamily="18" charset="0"/>
              </a:rPr>
              <a:t>.</a:t>
            </a:r>
          </a:p>
          <a:p>
            <a:pPr marL="0" indent="0">
              <a:buNone/>
            </a:pPr>
            <a:endParaRPr lang="en-IN" sz="2900" dirty="0">
              <a:latin typeface="Century" panose="02040604050505020304" pitchFamily="18" charset="0"/>
            </a:endParaRPr>
          </a:p>
        </p:txBody>
      </p:sp>
      <p:pic>
        <p:nvPicPr>
          <p:cNvPr id="6" name="Picture 5">
            <a:extLst>
              <a:ext uri="{FF2B5EF4-FFF2-40B4-BE49-F238E27FC236}">
                <a16:creationId xmlns:a16="http://schemas.microsoft.com/office/drawing/2014/main" id="{9F428658-7F39-4534-862B-E1E1DF978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9082" y="712455"/>
            <a:ext cx="1256511" cy="694826"/>
          </a:xfrm>
          <a:prstGeom prst="rect">
            <a:avLst/>
          </a:prstGeom>
        </p:spPr>
      </p:pic>
    </p:spTree>
    <p:extLst>
      <p:ext uri="{BB962C8B-B14F-4D97-AF65-F5344CB8AC3E}">
        <p14:creationId xmlns:p14="http://schemas.microsoft.com/office/powerpoint/2010/main" val="322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22F1820-1FF0-4740-8944-66580FFDE9E6}"/>
              </a:ext>
            </a:extLst>
          </p:cNvPr>
          <p:cNvSpPr txBox="1"/>
          <p:nvPr/>
        </p:nvSpPr>
        <p:spPr>
          <a:xfrm>
            <a:off x="2194560" y="1497875"/>
            <a:ext cx="9143999" cy="2435492"/>
          </a:xfrm>
          <a:prstGeom prst="rect">
            <a:avLst/>
          </a:prstGeom>
          <a:noFill/>
          <a:ln>
            <a:solidFill>
              <a:schemeClr val="bg2"/>
            </a:solidFill>
          </a:ln>
        </p:spPr>
        <p:txBody>
          <a:bodyPr wrap="square">
            <a:spAutoFit/>
          </a:bodyPr>
          <a:lstStyle/>
          <a:p>
            <a:pPr algn="ctr"/>
            <a:r>
              <a:rPr lang="en-US" sz="15000" b="1" i="1" u="sng" dirty="0">
                <a:ln w="6600">
                  <a:solidFill>
                    <a:schemeClr val="accent2"/>
                  </a:solidFill>
                  <a:prstDash val="solid"/>
                </a:ln>
                <a:solidFill>
                  <a:srgbClr val="FFFFFF"/>
                </a:solidFill>
                <a:effectLst>
                  <a:outerShdw blurRad="50800" dist="38100" dir="5400000" algn="t" rotWithShape="0">
                    <a:prstClr val="black">
                      <a:alpha val="40000"/>
                    </a:prstClr>
                  </a:outerShdw>
                  <a:reflection blurRad="6350" stA="50000" endA="300" endPos="50000" dist="60007" dir="5400000" sy="-100000" algn="bl" rotWithShape="0"/>
                </a:effectLst>
                <a:latin typeface="Brush Script MT" panose="03060802040406070304" pitchFamily="66" charset="0"/>
              </a:rPr>
              <a:t>Thank You</a:t>
            </a:r>
          </a:p>
        </p:txBody>
      </p:sp>
      <p:pic>
        <p:nvPicPr>
          <p:cNvPr id="17" name="Picture 16">
            <a:extLst>
              <a:ext uri="{FF2B5EF4-FFF2-40B4-BE49-F238E27FC236}">
                <a16:creationId xmlns:a16="http://schemas.microsoft.com/office/drawing/2014/main" id="{FD5782B5-4198-4562-B5F7-F89AD4FF55D3}"/>
              </a:ext>
            </a:extLst>
          </p:cNvPr>
          <p:cNvPicPr>
            <a:picLocks noChangeAspect="1"/>
          </p:cNvPicPr>
          <p:nvPr/>
        </p:nvPicPr>
        <p:blipFill rotWithShape="1">
          <a:blip r:embed="rId2">
            <a:extLst>
              <a:ext uri="{28A0092B-C50C-407E-A947-70E740481C1C}">
                <a14:useLocalDpi xmlns:a14="http://schemas.microsoft.com/office/drawing/2010/main" val="0"/>
              </a:ext>
            </a:extLst>
          </a:blip>
          <a:srcRect r="-194" b="7301"/>
          <a:stretch/>
        </p:blipFill>
        <p:spPr>
          <a:xfrm>
            <a:off x="1654629" y="0"/>
            <a:ext cx="10537371" cy="6858000"/>
          </a:xfrm>
          <a:prstGeom prst="rect">
            <a:avLst/>
          </a:prstGeom>
        </p:spPr>
      </p:pic>
    </p:spTree>
    <p:extLst>
      <p:ext uri="{BB962C8B-B14F-4D97-AF65-F5344CB8AC3E}">
        <p14:creationId xmlns:p14="http://schemas.microsoft.com/office/powerpoint/2010/main" val="265174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65EE-C7CC-4E0B-B35E-CDF83A30FAD7}"/>
              </a:ext>
            </a:extLst>
          </p:cNvPr>
          <p:cNvSpPr>
            <a:spLocks noGrp="1"/>
          </p:cNvSpPr>
          <p:nvPr>
            <p:ph type="title"/>
          </p:nvPr>
        </p:nvSpPr>
        <p:spPr/>
        <p:txBody>
          <a:bodyPr/>
          <a:lstStyle/>
          <a:p>
            <a:r>
              <a:rPr lang="en-IN"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OVERVIEW:</a:t>
            </a:r>
          </a:p>
        </p:txBody>
      </p:sp>
      <p:sp>
        <p:nvSpPr>
          <p:cNvPr id="3" name="Content Placeholder 2">
            <a:extLst>
              <a:ext uri="{FF2B5EF4-FFF2-40B4-BE49-F238E27FC236}">
                <a16:creationId xmlns:a16="http://schemas.microsoft.com/office/drawing/2014/main" id="{679AA3E7-E176-4E6F-A8C5-65F88A4644DC}"/>
              </a:ext>
            </a:extLst>
          </p:cNvPr>
          <p:cNvSpPr>
            <a:spLocks noGrp="1"/>
          </p:cNvSpPr>
          <p:nvPr>
            <p:ph idx="1"/>
          </p:nvPr>
        </p:nvSpPr>
        <p:spPr>
          <a:xfrm>
            <a:off x="1201271" y="2142565"/>
            <a:ext cx="9695326" cy="3733303"/>
          </a:xfrm>
        </p:spPr>
        <p:style>
          <a:lnRef idx="2">
            <a:schemeClr val="accent2"/>
          </a:lnRef>
          <a:fillRef idx="1">
            <a:schemeClr val="lt1"/>
          </a:fillRef>
          <a:effectRef idx="0">
            <a:schemeClr val="accent2"/>
          </a:effectRef>
          <a:fontRef idx="minor">
            <a:schemeClr val="dk1"/>
          </a:fontRef>
        </p:style>
        <p:txBody>
          <a:bodyPr/>
          <a:lstStyle/>
          <a:p>
            <a:pPr>
              <a:buFont typeface="Wingdings" panose="05000000000000000000" pitchFamily="2" charset="2"/>
              <a:buChar char="ü"/>
            </a:pPr>
            <a:r>
              <a:rPr lang="en-US" sz="2400" dirty="0">
                <a:solidFill>
                  <a:schemeClr val="tx1"/>
                </a:solidFill>
                <a:latin typeface="Century" panose="02040604050505020304" pitchFamily="18" charset="0"/>
              </a:rPr>
              <a:t>In this particular presentation we will be looking on:</a:t>
            </a:r>
          </a:p>
          <a:p>
            <a:pPr lvl="1"/>
            <a:r>
              <a:rPr lang="en-US" dirty="0">
                <a:solidFill>
                  <a:schemeClr val="tx1"/>
                </a:solidFill>
                <a:latin typeface="Century" panose="02040604050505020304" pitchFamily="18" charset="0"/>
              </a:rPr>
              <a:t>How to analyze the dataset of </a:t>
            </a:r>
            <a:r>
              <a:rPr lang="en-US" sz="2400" dirty="0">
                <a:solidFill>
                  <a:schemeClr val="tx1"/>
                </a:solidFill>
                <a:latin typeface="Century" panose="02040604050505020304" pitchFamily="18" charset="0"/>
              </a:rPr>
              <a:t>Rating Prediction Project</a:t>
            </a:r>
            <a:r>
              <a:rPr lang="en-US" dirty="0">
                <a:solidFill>
                  <a:schemeClr val="tx1"/>
                </a:solidFill>
                <a:latin typeface="Century" panose="02040604050505020304" pitchFamily="18" charset="0"/>
              </a:rPr>
              <a:t>.</a:t>
            </a:r>
          </a:p>
          <a:p>
            <a:pPr lvl="1"/>
            <a:r>
              <a:rPr lang="en-US" dirty="0">
                <a:solidFill>
                  <a:schemeClr val="tx1"/>
                </a:solidFill>
                <a:latin typeface="Century" panose="02040604050505020304" pitchFamily="18" charset="0"/>
              </a:rPr>
              <a:t>What are the EDA steps in cleaning the dataset.</a:t>
            </a:r>
          </a:p>
          <a:p>
            <a:pPr lvl="1"/>
            <a:r>
              <a:rPr lang="en-US" dirty="0">
                <a:solidFill>
                  <a:schemeClr val="tx1"/>
                </a:solidFill>
                <a:latin typeface="Century" panose="02040604050505020304" pitchFamily="18" charset="0"/>
              </a:rPr>
              <a:t>Overall analysis on the problem.</a:t>
            </a:r>
          </a:p>
          <a:p>
            <a:pPr lvl="1"/>
            <a:r>
              <a:rPr lang="en-US" dirty="0">
                <a:solidFill>
                  <a:schemeClr val="tx1"/>
                </a:solidFill>
                <a:latin typeface="Century" panose="02040604050505020304" pitchFamily="18" charset="0"/>
              </a:rPr>
              <a:t>Model building from the cleaned dataset.</a:t>
            </a:r>
          </a:p>
          <a:p>
            <a:pPr lvl="1"/>
            <a:r>
              <a:rPr lang="en-US" dirty="0">
                <a:solidFill>
                  <a:schemeClr val="tx1"/>
                </a:solidFill>
                <a:latin typeface="Century" panose="02040604050505020304" pitchFamily="18" charset="0"/>
              </a:rPr>
              <a:t>Saving the best model.</a:t>
            </a:r>
          </a:p>
          <a:p>
            <a:pPr marL="0" indent="0">
              <a:buNone/>
            </a:pPr>
            <a:endParaRPr lang="en-IN" dirty="0"/>
          </a:p>
        </p:txBody>
      </p:sp>
    </p:spTree>
    <p:extLst>
      <p:ext uri="{BB962C8B-B14F-4D97-AF65-F5344CB8AC3E}">
        <p14:creationId xmlns:p14="http://schemas.microsoft.com/office/powerpoint/2010/main" val="3339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3A08-F4F5-4145-9C02-6C08CCBADAF1}"/>
              </a:ext>
            </a:extLst>
          </p:cNvPr>
          <p:cNvSpPr>
            <a:spLocks noGrp="1"/>
          </p:cNvSpPr>
          <p:nvPr>
            <p:ph type="title"/>
          </p:nvPr>
        </p:nvSpPr>
        <p:spPr/>
        <p:txBody>
          <a:bodyPr/>
          <a:lstStyle/>
          <a:p>
            <a:r>
              <a:rPr lang="en-IN"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Statement:</a:t>
            </a:r>
            <a:endParaRPr lang="en-IN" dirty="0"/>
          </a:p>
        </p:txBody>
      </p:sp>
      <p:sp>
        <p:nvSpPr>
          <p:cNvPr id="3" name="Content Placeholder 2">
            <a:extLst>
              <a:ext uri="{FF2B5EF4-FFF2-40B4-BE49-F238E27FC236}">
                <a16:creationId xmlns:a16="http://schemas.microsoft.com/office/drawing/2014/main" id="{54D839DB-143B-4168-8670-7AB12CCC0CAE}"/>
              </a:ext>
            </a:extLst>
          </p:cNvPr>
          <p:cNvSpPr>
            <a:spLocks noGrp="1"/>
          </p:cNvSpPr>
          <p:nvPr>
            <p:ph sz="half" idx="1"/>
          </p:nvPr>
        </p:nvSpPr>
        <p:spPr>
          <a:xfrm>
            <a:off x="923364" y="2034989"/>
            <a:ext cx="5916706" cy="2537013"/>
          </a:xfrm>
        </p:spPr>
        <p:style>
          <a:lnRef idx="2">
            <a:schemeClr val="accent2"/>
          </a:lnRef>
          <a:fillRef idx="1">
            <a:schemeClr val="lt1"/>
          </a:fillRef>
          <a:effectRef idx="0">
            <a:schemeClr val="accent2"/>
          </a:effectRef>
          <a:fontRef idx="minor">
            <a:schemeClr val="dk1"/>
          </a:fontRef>
        </p:style>
        <p:txBody>
          <a:bodyPr>
            <a:normAutofit fontScale="55000" lnSpcReduction="20000"/>
          </a:bodyPr>
          <a:lstStyle/>
          <a:p>
            <a:r>
              <a:rPr lang="en-US" sz="2800" i="0" dirty="0">
                <a:effectLst/>
                <a:latin typeface="Century" panose="02040604050505020304" pitchFamily="18" charset="0"/>
              </a:rPr>
              <a:t>We have a client who runs a website where users may leave reviews for various technological products. They are now adding a new element to their website, requiring reviewers to include stars (ratings) with their reviews. The rating is out of five stars, and there are only five alternatives available. 1 star, 2 stars, 3 stars, 4 stars, and 5 stars are the different types of stars. They now seek to forecast ratings for reviews that were written in the past but have yet to be rated. As a result, we need to create an application that can anticipate the rating based on the review.</a:t>
            </a:r>
            <a:endParaRPr lang="en-IN" sz="2800" dirty="0">
              <a:latin typeface="Century" panose="02040604050505020304" pitchFamily="18" charset="0"/>
            </a:endParaRPr>
          </a:p>
          <a:p>
            <a:endParaRPr lang="en-IN" dirty="0"/>
          </a:p>
        </p:txBody>
      </p:sp>
      <p:pic>
        <p:nvPicPr>
          <p:cNvPr id="5" name="Content Placeholder 4">
            <a:extLst>
              <a:ext uri="{FF2B5EF4-FFF2-40B4-BE49-F238E27FC236}">
                <a16:creationId xmlns:a16="http://schemas.microsoft.com/office/drawing/2014/main" id="{EADEF8ED-9E84-41EF-9E97-4A68D27B5C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40070" y="2047875"/>
            <a:ext cx="3980329" cy="1381125"/>
          </a:xfrm>
          <a:prstGeom prst="rect">
            <a:avLst/>
          </a:prstGeom>
        </p:spPr>
      </p:pic>
    </p:spTree>
    <p:extLst>
      <p:ext uri="{BB962C8B-B14F-4D97-AF65-F5344CB8AC3E}">
        <p14:creationId xmlns:p14="http://schemas.microsoft.com/office/powerpoint/2010/main" val="397030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4FD9-3F93-4BA3-B3B2-0A57EEAD9E0B}"/>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Understanding:</a:t>
            </a:r>
            <a:endParaRPr lang="en-IN" dirty="0"/>
          </a:p>
        </p:txBody>
      </p:sp>
      <p:sp>
        <p:nvSpPr>
          <p:cNvPr id="3" name="Content Placeholder 2">
            <a:extLst>
              <a:ext uri="{FF2B5EF4-FFF2-40B4-BE49-F238E27FC236}">
                <a16:creationId xmlns:a16="http://schemas.microsoft.com/office/drawing/2014/main" id="{A3D8CF9B-B036-41F7-8E53-588F923A1DFB}"/>
              </a:ext>
            </a:extLst>
          </p:cNvPr>
          <p:cNvSpPr>
            <a:spLocks noGrp="1"/>
          </p:cNvSpPr>
          <p:nvPr>
            <p:ph sz="half" idx="2"/>
          </p:nvPr>
        </p:nvSpPr>
        <p:spPr>
          <a:xfrm>
            <a:off x="609600" y="1963637"/>
            <a:ext cx="5242560" cy="3715268"/>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r>
              <a:rPr lang="en-US" sz="2000" dirty="0">
                <a:effectLst/>
                <a:latin typeface="Century" panose="02040604050505020304" pitchFamily="18" charset="0"/>
                <a:ea typeface="Calibri" panose="020F0502020204030204" pitchFamily="34" charset="0"/>
                <a:cs typeface="Times New Roman" panose="02020603050405020304" pitchFamily="18" charset="0"/>
              </a:rPr>
              <a:t>Rating prediction is a well-known recommendation task that attempts to forecast a user's rating for goods that she has not yet evaluated. Users' explicit input, i.e., their past ratings on some goods, is used to calculate predictions. User reviews, which implicitly indicate consumers' thoughts on things, are another sort of feedback. Recent research suggests that inferred opinions from user evaluations on items are strong predictors of implicit feedback or even ratings from users, and hence should be used in computation</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p>
          <a:p>
            <a:endParaRPr lang="en-IN" dirty="0"/>
          </a:p>
        </p:txBody>
      </p:sp>
      <p:pic>
        <p:nvPicPr>
          <p:cNvPr id="8" name="Content Placeholder 7">
            <a:extLst>
              <a:ext uri="{FF2B5EF4-FFF2-40B4-BE49-F238E27FC236}">
                <a16:creationId xmlns:a16="http://schemas.microsoft.com/office/drawing/2014/main" id="{41185A26-5298-4AB3-880D-ECF92F3B91A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852161" y="1963636"/>
            <a:ext cx="4968240" cy="3463471"/>
          </a:xfrm>
        </p:spPr>
      </p:pic>
    </p:spTree>
    <p:extLst>
      <p:ext uri="{BB962C8B-B14F-4D97-AF65-F5344CB8AC3E}">
        <p14:creationId xmlns:p14="http://schemas.microsoft.com/office/powerpoint/2010/main" val="4067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4361-D67C-4347-9981-BF51B3909AB3}"/>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RATING PREDICTION?</a:t>
            </a:r>
            <a:endParaRPr lang="en-IN" dirty="0"/>
          </a:p>
        </p:txBody>
      </p:sp>
      <p:sp>
        <p:nvSpPr>
          <p:cNvPr id="3" name="Content Placeholder 2">
            <a:extLst>
              <a:ext uri="{FF2B5EF4-FFF2-40B4-BE49-F238E27FC236}">
                <a16:creationId xmlns:a16="http://schemas.microsoft.com/office/drawing/2014/main" id="{D0B7870D-7A2E-4938-9358-8C876A294A0E}"/>
              </a:ext>
            </a:extLst>
          </p:cNvPr>
          <p:cNvSpPr>
            <a:spLocks noGrp="1"/>
          </p:cNvSpPr>
          <p:nvPr>
            <p:ph idx="1"/>
          </p:nvPr>
        </p:nvSpPr>
        <p:spPr>
          <a:xfrm>
            <a:off x="1295401" y="2169459"/>
            <a:ext cx="9601196" cy="3706409"/>
          </a:xfrm>
        </p:spPr>
        <p:style>
          <a:lnRef idx="2">
            <a:schemeClr val="accent2"/>
          </a:lnRef>
          <a:fillRef idx="1">
            <a:schemeClr val="lt1"/>
          </a:fillRef>
          <a:effectRef idx="0">
            <a:schemeClr val="accent2"/>
          </a:effectRef>
          <a:fontRef idx="minor">
            <a:schemeClr val="dk1"/>
          </a:fontRef>
        </p:style>
        <p:txBody>
          <a:bodyPr>
            <a:normAutofit/>
          </a:bodyPr>
          <a:lstStyle/>
          <a:p>
            <a:r>
              <a:rPr lang="en-US" sz="2000" b="0" i="0" dirty="0">
                <a:solidFill>
                  <a:srgbClr val="202124"/>
                </a:solidFill>
                <a:effectLst/>
                <a:latin typeface="Century" panose="02040604050505020304" pitchFamily="18" charset="0"/>
              </a:rPr>
              <a:t>Rating prediction is a </a:t>
            </a:r>
            <a:r>
              <a:rPr lang="en-US" sz="2000" b="1" i="0" dirty="0">
                <a:solidFill>
                  <a:srgbClr val="202124"/>
                </a:solidFill>
                <a:effectLst/>
                <a:latin typeface="Century" panose="02040604050505020304" pitchFamily="18" charset="0"/>
              </a:rPr>
              <a:t>well-known recommendation task aiming to predict a user's rating for those items which were not rated yet by her</a:t>
            </a:r>
            <a:r>
              <a:rPr lang="en-US" sz="2000" b="0" i="0" dirty="0">
                <a:solidFill>
                  <a:srgbClr val="202124"/>
                </a:solidFill>
                <a:effectLst/>
                <a:latin typeface="Century" panose="02040604050505020304" pitchFamily="18" charset="0"/>
              </a:rPr>
              <a:t>. Predictions are computed from users' explicit feedback, i.e., their ratings provided on some items in the past.</a:t>
            </a:r>
          </a:p>
          <a:p>
            <a:pPr marL="0" indent="0">
              <a:buNone/>
            </a:pPr>
            <a:endParaRPr lang="en-IN" sz="2000" dirty="0">
              <a:latin typeface="Century" panose="02040604050505020304" pitchFamily="18" charset="0"/>
            </a:endParaRPr>
          </a:p>
        </p:txBody>
      </p:sp>
      <p:pic>
        <p:nvPicPr>
          <p:cNvPr id="6" name="Picture 5">
            <a:extLst>
              <a:ext uri="{FF2B5EF4-FFF2-40B4-BE49-F238E27FC236}">
                <a16:creationId xmlns:a16="http://schemas.microsoft.com/office/drawing/2014/main" id="{65EDBB33-63B0-435B-823B-351DEDA2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891" y="3576919"/>
            <a:ext cx="7604215" cy="1990165"/>
          </a:xfrm>
          <a:prstGeom prst="rect">
            <a:avLst/>
          </a:prstGeom>
        </p:spPr>
      </p:pic>
    </p:spTree>
    <p:extLst>
      <p:ext uri="{BB962C8B-B14F-4D97-AF65-F5344CB8AC3E}">
        <p14:creationId xmlns:p14="http://schemas.microsoft.com/office/powerpoint/2010/main" val="215578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0C06-071B-4FB9-8CAB-1C1F3A165555}"/>
              </a:ext>
            </a:extLst>
          </p:cNvPr>
          <p:cNvSpPr>
            <a:spLocks noGrp="1"/>
          </p:cNvSpPr>
          <p:nvPr>
            <p:ph type="title"/>
          </p:nvPr>
        </p:nvSpPr>
        <p:spPr>
          <a:xfrm>
            <a:off x="1295402" y="982132"/>
            <a:ext cx="9601196" cy="882527"/>
          </a:xfrm>
        </p:spPr>
        <p:txBody>
          <a:bodyPr>
            <a:normAutofit/>
          </a:bodyPr>
          <a:lstStyle/>
          <a:p>
            <a:r>
              <a:rPr lang="en-IN" sz="3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Importance of Malignant Comment Classifier.</a:t>
            </a:r>
            <a:endParaRPr lang="en-IN" sz="3400" dirty="0"/>
          </a:p>
        </p:txBody>
      </p:sp>
      <p:sp>
        <p:nvSpPr>
          <p:cNvPr id="3" name="Content Placeholder 2">
            <a:extLst>
              <a:ext uri="{FF2B5EF4-FFF2-40B4-BE49-F238E27FC236}">
                <a16:creationId xmlns:a16="http://schemas.microsoft.com/office/drawing/2014/main" id="{22448059-EB4A-4025-B19B-0A371E315D97}"/>
              </a:ext>
            </a:extLst>
          </p:cNvPr>
          <p:cNvSpPr>
            <a:spLocks noGrp="1"/>
          </p:cNvSpPr>
          <p:nvPr>
            <p:ph idx="1"/>
          </p:nvPr>
        </p:nvSpPr>
        <p:spPr>
          <a:xfrm>
            <a:off x="1201271" y="2285999"/>
            <a:ext cx="9695326" cy="3589869"/>
          </a:xfrm>
        </p:spPr>
        <p:style>
          <a:lnRef idx="2">
            <a:schemeClr val="accent2"/>
          </a:lnRef>
          <a:fillRef idx="1">
            <a:schemeClr val="lt1"/>
          </a:fillRef>
          <a:effectRef idx="0">
            <a:schemeClr val="accent2"/>
          </a:effectRef>
          <a:fontRef idx="minor">
            <a:schemeClr val="dk1"/>
          </a:fontRef>
        </p:style>
        <p:txBody>
          <a:bodyPr>
            <a:normAutofit fontScale="92500"/>
          </a:bodyPr>
          <a:lstStyle/>
          <a:p>
            <a:r>
              <a:rPr lang="en-US" sz="2000" dirty="0">
                <a:effectLst/>
                <a:latin typeface="Century" panose="02040604050505020304" pitchFamily="18" charset="0"/>
                <a:ea typeface="Calibri" panose="020F0502020204030204" pitchFamily="34" charset="0"/>
                <a:cs typeface="Times New Roman" panose="02020603050405020304" pitchFamily="18" charset="0"/>
              </a:rPr>
              <a:t>Customer reviews have become increasingly important as E-commerce has grown in popularity. There are hundreds of review sites online, and each product has many reviews. Buyers' buying habits have changed, and 70 percent of customers claim they use rating filters to filter out low-rated items in their searches, according to a recent survey. Companies that encourage reviews, such as Google, Amazon, and Yelp!, rely on their ability to determine if a review will be beneficial to other customers and so increase product exposure. There are two major approaches to this problem. The first is based on review text content analysis and employs natural language processing methods</a:t>
            </a:r>
            <a:r>
              <a:rPr lang="en-IN" sz="2000" dirty="0">
                <a:effectLst/>
                <a:latin typeface="Century" panose="02040604050505020304" pitchFamily="18" charset="0"/>
                <a:ea typeface="Calibri" panose="020F0502020204030204" pitchFamily="34" charset="0"/>
                <a:cs typeface="Times New Roman" panose="02020603050405020304" pitchFamily="18" charset="0"/>
              </a:rPr>
              <a:t>(the NLP method).</a:t>
            </a:r>
            <a:r>
              <a:rPr lang="en-US" sz="2000" dirty="0">
                <a:effectLst/>
                <a:latin typeface="Century" panose="02040604050505020304" pitchFamily="18" charset="0"/>
                <a:ea typeface="Calibri" panose="020F0502020204030204" pitchFamily="34" charset="0"/>
                <a:cs typeface="Times New Roman" panose="02020603050405020304" pitchFamily="18" charset="0"/>
              </a:rPr>
              <a:t> This strategy lacks the information that can be gained from the customer-item relationship. The second is based on recommender systems, notably collaborative filtering, and is concerned with the reviewer's perspective</a:t>
            </a:r>
            <a:r>
              <a:rPr lang="en-IN" sz="2000" dirty="0">
                <a:effectLst/>
                <a:latin typeface="Century" panose="02040604050505020304" pitchFamily="18" charset="0"/>
                <a:ea typeface="Calibri" panose="020F0502020204030204" pitchFamily="34" charset="0"/>
                <a:cs typeface="Times New Roman" panose="02020603050405020304" pitchFamily="18" charset="0"/>
              </a:rPr>
              <a:t>.</a:t>
            </a:r>
            <a:endParaRPr lang="en-IN" sz="2000" dirty="0">
              <a:latin typeface="Century" panose="02040604050505020304" pitchFamily="18" charset="0"/>
            </a:endParaRPr>
          </a:p>
        </p:txBody>
      </p:sp>
    </p:spTree>
    <p:extLst>
      <p:ext uri="{BB962C8B-B14F-4D97-AF65-F5344CB8AC3E}">
        <p14:creationId xmlns:p14="http://schemas.microsoft.com/office/powerpoint/2010/main" val="23433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0" y="43243"/>
            <a:ext cx="9969618" cy="861774"/>
          </a:xfrm>
          <a:prstGeom prst="rect">
            <a:avLst/>
          </a:prstGeom>
          <a:noFill/>
        </p:spPr>
        <p:txBody>
          <a:bodyPr wrap="square" rtlCol="0">
            <a:spAutoFit/>
          </a:bodyPr>
          <a:lstStyle/>
          <a:p>
            <a:pPr algn="ct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Data Analysis and Model Building Flowchart</a:t>
            </a:r>
            <a:endParaRPr lang="en-IN"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a:p>
            <a:endParaRPr lang="en-IN" dirty="0"/>
          </a:p>
        </p:txBody>
      </p:sp>
      <p:sp>
        <p:nvSpPr>
          <p:cNvPr id="9" name="Flowchart: Alternate Process 8">
            <a:extLst>
              <a:ext uri="{FF2B5EF4-FFF2-40B4-BE49-F238E27FC236}">
                <a16:creationId xmlns:a16="http://schemas.microsoft.com/office/drawing/2014/main" id="{65C1B98E-16C4-4728-A2C6-A060D7599AD6}"/>
              </a:ext>
            </a:extLst>
          </p:cNvPr>
          <p:cNvSpPr/>
          <p:nvPr/>
        </p:nvSpPr>
        <p:spPr>
          <a:xfrm>
            <a:off x="788894" y="905016"/>
            <a:ext cx="1963920" cy="1030651"/>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0" name="Arrow: Right 9">
            <a:extLst>
              <a:ext uri="{FF2B5EF4-FFF2-40B4-BE49-F238E27FC236}">
                <a16:creationId xmlns:a16="http://schemas.microsoft.com/office/drawing/2014/main" id="{80505AFE-E45E-4CB0-8D11-DC6F54A4B812}"/>
              </a:ext>
            </a:extLst>
          </p:cNvPr>
          <p:cNvSpPr/>
          <p:nvPr/>
        </p:nvSpPr>
        <p:spPr>
          <a:xfrm>
            <a:off x="3222616" y="1097468"/>
            <a:ext cx="634482"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Flowchart: Alternate Process 10">
            <a:extLst>
              <a:ext uri="{FF2B5EF4-FFF2-40B4-BE49-F238E27FC236}">
                <a16:creationId xmlns:a16="http://schemas.microsoft.com/office/drawing/2014/main" id="{A12EF69C-6EE3-4F90-8E75-AD0E99F33C4E}"/>
              </a:ext>
            </a:extLst>
          </p:cNvPr>
          <p:cNvSpPr/>
          <p:nvPr/>
        </p:nvSpPr>
        <p:spPr>
          <a:xfrm>
            <a:off x="4413785" y="905017"/>
            <a:ext cx="2123233" cy="104491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Dataset</a:t>
            </a:r>
          </a:p>
        </p:txBody>
      </p:sp>
      <p:sp>
        <p:nvSpPr>
          <p:cNvPr id="12" name="Arrow: Right 11">
            <a:extLst>
              <a:ext uri="{FF2B5EF4-FFF2-40B4-BE49-F238E27FC236}">
                <a16:creationId xmlns:a16="http://schemas.microsoft.com/office/drawing/2014/main" id="{BD7FFFC3-C2CC-47B0-98CE-027159724E90}"/>
              </a:ext>
            </a:extLst>
          </p:cNvPr>
          <p:cNvSpPr/>
          <p:nvPr/>
        </p:nvSpPr>
        <p:spPr>
          <a:xfrm>
            <a:off x="7006820" y="1082826"/>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AF7EF058-49A7-48CF-8A68-51D390EF96B2}"/>
              </a:ext>
            </a:extLst>
          </p:cNvPr>
          <p:cNvSpPr/>
          <p:nvPr/>
        </p:nvSpPr>
        <p:spPr>
          <a:xfrm>
            <a:off x="3179953" y="5531932"/>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Flowchart: Alternate Process 17">
            <a:extLst>
              <a:ext uri="{FF2B5EF4-FFF2-40B4-BE49-F238E27FC236}">
                <a16:creationId xmlns:a16="http://schemas.microsoft.com/office/drawing/2014/main" id="{00033B84-DBF6-4EA5-A678-00A039B25E9D}"/>
              </a:ext>
            </a:extLst>
          </p:cNvPr>
          <p:cNvSpPr/>
          <p:nvPr/>
        </p:nvSpPr>
        <p:spPr>
          <a:xfrm>
            <a:off x="4342793" y="3012141"/>
            <a:ext cx="2168848" cy="1027484"/>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TF-IDF Vectorizer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1" name="Flowchart: Alternate Process 20">
            <a:extLst>
              <a:ext uri="{FF2B5EF4-FFF2-40B4-BE49-F238E27FC236}">
                <a16:creationId xmlns:a16="http://schemas.microsoft.com/office/drawing/2014/main" id="{180C310C-7A7D-4FDC-B69B-7242D8F982A5}"/>
              </a:ext>
            </a:extLst>
          </p:cNvPr>
          <p:cNvSpPr/>
          <p:nvPr/>
        </p:nvSpPr>
        <p:spPr>
          <a:xfrm>
            <a:off x="8162569" y="905015"/>
            <a:ext cx="2168848" cy="1044911"/>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2" name="Arrow: Left 21">
            <a:extLst>
              <a:ext uri="{FF2B5EF4-FFF2-40B4-BE49-F238E27FC236}">
                <a16:creationId xmlns:a16="http://schemas.microsoft.com/office/drawing/2014/main" id="{7AE48DB2-0A2E-4A51-9BC4-7973D9FE6678}"/>
              </a:ext>
            </a:extLst>
          </p:cNvPr>
          <p:cNvSpPr/>
          <p:nvPr/>
        </p:nvSpPr>
        <p:spPr>
          <a:xfrm>
            <a:off x="7006820" y="3231231"/>
            <a:ext cx="667661"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Flowchart: Alternate Process 22">
            <a:extLst>
              <a:ext uri="{FF2B5EF4-FFF2-40B4-BE49-F238E27FC236}">
                <a16:creationId xmlns:a16="http://schemas.microsoft.com/office/drawing/2014/main" id="{31ECFB98-689F-422F-9514-728C014F084F}"/>
              </a:ext>
            </a:extLst>
          </p:cNvPr>
          <p:cNvSpPr/>
          <p:nvPr/>
        </p:nvSpPr>
        <p:spPr>
          <a:xfrm>
            <a:off x="8169660" y="3012141"/>
            <a:ext cx="2168848" cy="1007216"/>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NLTK Text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4" name="Arrow: Left 23">
            <a:extLst>
              <a:ext uri="{FF2B5EF4-FFF2-40B4-BE49-F238E27FC236}">
                <a16:creationId xmlns:a16="http://schemas.microsoft.com/office/drawing/2014/main" id="{D1899990-9647-4B3C-8939-F7CEF367EEF6}"/>
              </a:ext>
            </a:extLst>
          </p:cNvPr>
          <p:cNvSpPr/>
          <p:nvPr/>
        </p:nvSpPr>
        <p:spPr>
          <a:xfrm>
            <a:off x="3222616" y="3231231"/>
            <a:ext cx="634482"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Arrow: Down 25">
            <a:extLst>
              <a:ext uri="{FF2B5EF4-FFF2-40B4-BE49-F238E27FC236}">
                <a16:creationId xmlns:a16="http://schemas.microsoft.com/office/drawing/2014/main" id="{8698FB53-B832-453A-9B2A-06BBE89FAB57}"/>
              </a:ext>
            </a:extLst>
          </p:cNvPr>
          <p:cNvSpPr/>
          <p:nvPr/>
        </p:nvSpPr>
        <p:spPr>
          <a:xfrm>
            <a:off x="1240655" y="4450408"/>
            <a:ext cx="458236" cy="4578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9041198" y="2146102"/>
            <a:ext cx="458236" cy="4578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Flowchart: Alternate Process 27">
            <a:extLst>
              <a:ext uri="{FF2B5EF4-FFF2-40B4-BE49-F238E27FC236}">
                <a16:creationId xmlns:a16="http://schemas.microsoft.com/office/drawing/2014/main" id="{D8B4B1D2-FAFA-4E25-8870-E56EB080A176}"/>
              </a:ext>
            </a:extLst>
          </p:cNvPr>
          <p:cNvSpPr/>
          <p:nvPr/>
        </p:nvSpPr>
        <p:spPr>
          <a:xfrm>
            <a:off x="851646" y="3012141"/>
            <a:ext cx="1901167" cy="105729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Balancing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9" name="Arrow: Right 28">
            <a:extLst>
              <a:ext uri="{FF2B5EF4-FFF2-40B4-BE49-F238E27FC236}">
                <a16:creationId xmlns:a16="http://schemas.microsoft.com/office/drawing/2014/main" id="{8B6E8DC2-FD43-43BF-A01A-7C281204D5B2}"/>
              </a:ext>
            </a:extLst>
          </p:cNvPr>
          <p:cNvSpPr/>
          <p:nvPr/>
        </p:nvSpPr>
        <p:spPr>
          <a:xfrm>
            <a:off x="7148804" y="5554674"/>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Flowchart: Alternate Process 29">
            <a:extLst>
              <a:ext uri="{FF2B5EF4-FFF2-40B4-BE49-F238E27FC236}">
                <a16:creationId xmlns:a16="http://schemas.microsoft.com/office/drawing/2014/main" id="{93894349-6E7C-4E61-88B6-9FE6FB216C26}"/>
              </a:ext>
            </a:extLst>
          </p:cNvPr>
          <p:cNvSpPr/>
          <p:nvPr/>
        </p:nvSpPr>
        <p:spPr>
          <a:xfrm>
            <a:off x="914399" y="5164670"/>
            <a:ext cx="1766047"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0" name="Flowchart: Alternate Process 19">
            <a:extLst>
              <a:ext uri="{FF2B5EF4-FFF2-40B4-BE49-F238E27FC236}">
                <a16:creationId xmlns:a16="http://schemas.microsoft.com/office/drawing/2014/main" id="{95249C89-B121-4BA7-AE38-C2127E8876B5}"/>
              </a:ext>
            </a:extLst>
          </p:cNvPr>
          <p:cNvSpPr/>
          <p:nvPr/>
        </p:nvSpPr>
        <p:spPr>
          <a:xfrm>
            <a:off x="4413785" y="5164670"/>
            <a:ext cx="2168848"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C2A17994-C821-4FEA-AC25-A0912A99B415}"/>
              </a:ext>
            </a:extLst>
          </p:cNvPr>
          <p:cNvSpPr/>
          <p:nvPr/>
        </p:nvSpPr>
        <p:spPr>
          <a:xfrm>
            <a:off x="8226183" y="5150412"/>
            <a:ext cx="2168848" cy="976862"/>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33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930-34CF-43D1-9ACB-49081D8AC37D}"/>
              </a:ext>
            </a:extLst>
          </p:cNvPr>
          <p:cNvSpPr>
            <a:spLocks noGrp="1"/>
          </p:cNvSpPr>
          <p:nvPr>
            <p:ph type="title"/>
          </p:nvPr>
        </p:nvSpPr>
        <p:spPr>
          <a:xfrm>
            <a:off x="170329" y="672353"/>
            <a:ext cx="10884525" cy="385482"/>
          </a:xfrm>
        </p:spPr>
        <p:txBody>
          <a:bodyPr>
            <a:normAutofit fontScale="90000"/>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Exploratory Data Analysis:</a:t>
            </a:r>
            <a:endParaRPr lang="en-IN" dirty="0"/>
          </a:p>
        </p:txBody>
      </p:sp>
      <p:sp>
        <p:nvSpPr>
          <p:cNvPr id="3" name="Content Placeholder 2">
            <a:extLst>
              <a:ext uri="{FF2B5EF4-FFF2-40B4-BE49-F238E27FC236}">
                <a16:creationId xmlns:a16="http://schemas.microsoft.com/office/drawing/2014/main" id="{0DA235F6-AB62-48B7-8FA5-3EC83967F317}"/>
              </a:ext>
            </a:extLst>
          </p:cNvPr>
          <p:cNvSpPr>
            <a:spLocks noGrp="1"/>
          </p:cNvSpPr>
          <p:nvPr>
            <p:ph idx="1"/>
          </p:nvPr>
        </p:nvSpPr>
        <p:spPr>
          <a:xfrm>
            <a:off x="627529" y="1156447"/>
            <a:ext cx="10730753" cy="5100918"/>
          </a:xfrm>
        </p:spPr>
        <p:style>
          <a:lnRef idx="2">
            <a:schemeClr val="accent2"/>
          </a:lnRef>
          <a:fillRef idx="1">
            <a:schemeClr val="lt1"/>
          </a:fillRef>
          <a:effectRef idx="0">
            <a:schemeClr val="accent2"/>
          </a:effectRef>
          <a:fontRef idx="minor">
            <a:schemeClr val="dk1"/>
          </a:fontRef>
        </p:style>
        <p:txBody>
          <a:bodyPr>
            <a:norm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6 modelling. It is a common algorithm to transform text into numbers. It measures the originality of a word by comparing the frequency of appearance of a word in a document with the number of documents the words appear in. Mathematically, TF-IDF = TF(t*d)*IDF(</a:t>
            </a:r>
            <a:r>
              <a:rPr lang="en-IN" sz="2000" dirty="0" err="1">
                <a:effectLst/>
                <a:latin typeface="Century" panose="02040604050505020304" pitchFamily="18" charset="0"/>
                <a:ea typeface="Calibri" panose="020F0502020204030204" pitchFamily="34" charset="0"/>
                <a:cs typeface="Calibri" panose="020F0502020204030204" pitchFamily="34" charset="0"/>
              </a:rPr>
              <a:t>t,d</a:t>
            </a:r>
            <a:r>
              <a:rPr lang="en-IN" sz="2000" dirty="0">
                <a:effectLst/>
                <a:latin typeface="Century" panose="02040604050505020304" pitchFamily="18" charset="0"/>
                <a:ea typeface="Calibri" panose="020F0502020204030204" pitchFamily="34" charset="0"/>
                <a:cs typeface="Calibri" panose="020F0502020204030204" pitchFamily="34" charset="0"/>
              </a:rPr>
              <a:t>) </a:t>
            </a:r>
          </a:p>
          <a:p>
            <a:endParaRPr lang="en-IN" dirty="0"/>
          </a:p>
        </p:txBody>
      </p:sp>
    </p:spTree>
    <p:extLst>
      <p:ext uri="{BB962C8B-B14F-4D97-AF65-F5344CB8AC3E}">
        <p14:creationId xmlns:p14="http://schemas.microsoft.com/office/powerpoint/2010/main" val="39046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261</TotalTime>
  <Words>1089</Words>
  <Application>Microsoft Office PowerPoint</Application>
  <PresentationFormat>Widescreen</PresentationFormat>
  <Paragraphs>74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Brush Script MT</vt:lpstr>
      <vt:lpstr>Century</vt:lpstr>
      <vt:lpstr>Garamond</vt:lpstr>
      <vt:lpstr>Wingdings</vt:lpstr>
      <vt:lpstr>Organic</vt:lpstr>
      <vt:lpstr>PowerPoint Presentation</vt:lpstr>
      <vt:lpstr>AGENDA: </vt:lpstr>
      <vt:lpstr>OVERVIEW:</vt:lpstr>
      <vt:lpstr>Problem Statement:</vt:lpstr>
      <vt:lpstr>Problem Understanding:</vt:lpstr>
      <vt:lpstr>What is RATING PREDICTION?</vt:lpstr>
      <vt:lpstr>Importance of Malignant Comment Classifier.</vt:lpstr>
      <vt:lpstr>PowerPoint Presentation</vt:lpstr>
      <vt:lpstr>Exploratory Data Analysis:</vt:lpstr>
      <vt:lpstr>Visualization:</vt:lpstr>
      <vt:lpstr>Visualization:</vt:lpstr>
      <vt:lpstr>Visualization:</vt:lpstr>
      <vt:lpstr>Model Building:</vt:lpstr>
      <vt:lpstr>PowerPoint Presentation</vt:lpstr>
      <vt:lpstr>PowerPoint Presentation</vt:lpstr>
      <vt:lpstr>PowerPoint Presentation</vt:lpstr>
      <vt:lpstr>PowerPoint Presentation</vt:lpstr>
      <vt:lpstr>PowerPoint Presentation</vt:lpstr>
      <vt:lpstr>PowerPoint Presentation</vt:lpstr>
      <vt:lpstr>Hyper Parameter Tunning:</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gowda</dc:creator>
  <cp:lastModifiedBy>Chris Chhotai</cp:lastModifiedBy>
  <cp:revision>7</cp:revision>
  <dcterms:created xsi:type="dcterms:W3CDTF">2021-12-26T08:24:41Z</dcterms:created>
  <dcterms:modified xsi:type="dcterms:W3CDTF">2022-03-12T12:21:00Z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74062000</vt:r8>
  </property>
  <property fmtid="{D5CDD505-2E9C-101B-9397-08002B2CF9AE}" pid="3" name="HiddenCategoryTags">
    <vt:lpwstr/>
  </property>
  <property fmtid="{D5CDD505-2E9C-101B-9397-08002B2CF9AE}" pid="4" name="InternalTags">
    <vt:lpwstr/>
  </property>
  <property fmtid="{D5CDD505-2E9C-101B-9397-08002B2CF9AE}" pid="5" name="CampaignTags">
    <vt:lpwstr/>
  </property>
  <property fmtid="{D5CDD505-2E9C-101B-9397-08002B2CF9AE}" pid="6" name="Applications">
    <vt:lpwstr/>
  </property>
  <property fmtid="{D5CDD505-2E9C-101B-9397-08002B2CF9AE}" pid="7" name="ScenarioTags">
    <vt:lpwstr/>
  </property>
  <property fmtid="{D5CDD505-2E9C-101B-9397-08002B2CF9AE}" pid="8" name="ContentTypeId">
    <vt:lpwstr>0x010100AA3F7D94069FF64A86F7DFF56D60E3BE</vt:lpwstr>
  </property>
  <property fmtid="{D5CDD505-2E9C-101B-9397-08002B2CF9AE}" pid="9" name="FeatureTags">
    <vt:lpwstr/>
  </property>
  <property fmtid="{D5CDD505-2E9C-101B-9397-08002B2CF9AE}" pid="10" name="LocalizationTags">
    <vt:lpwstr/>
  </property>
  <property fmtid="{D5CDD505-2E9C-101B-9397-08002B2CF9AE}" pid="11" name="CategoryTags">
    <vt:lpwstr/>
  </property>
</Properties>
</file>